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0" r:id="rId4"/>
    <p:sldId id="257" r:id="rId5"/>
    <p:sldId id="259" r:id="rId6"/>
    <p:sldId id="263" r:id="rId7"/>
    <p:sldId id="296" r:id="rId8"/>
    <p:sldId id="283" r:id="rId9"/>
    <p:sldId id="285" r:id="rId10"/>
    <p:sldId id="286" r:id="rId11"/>
    <p:sldId id="295" r:id="rId12"/>
    <p:sldId id="293" r:id="rId13"/>
    <p:sldId id="294" r:id="rId14"/>
    <p:sldId id="284" r:id="rId15"/>
    <p:sldId id="287" r:id="rId16"/>
    <p:sldId id="266" r:id="rId17"/>
    <p:sldId id="289" r:id="rId18"/>
    <p:sldId id="275" r:id="rId19"/>
    <p:sldId id="276" r:id="rId20"/>
    <p:sldId id="278" r:id="rId21"/>
    <p:sldId id="281" r:id="rId22"/>
    <p:sldId id="292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2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B522-3A33-49D0-98AD-78308FE4DB29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17DD-65C1-4614-9799-FAC87E0D3EA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24799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7F1A-FF57-4F43-997A-1CE4CA28EDA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http://www.flickr.com/photos/martin_heigan/4281864681/sizes/z/in/photostream/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http://www.hosteltrail.com/runatupari/</a:t>
            </a:r>
          </a:p>
          <a:p>
            <a:r>
              <a:rPr lang="en-ZA" dirty="0" smtClean="0"/>
              <a:t>Need to ask permission to use this photo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http://www.unesco.org/culture/ich/index.php?lg=en&amp;pg=00011&amp;RL=00139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B2D1F-5F00-4E11-AF85-E91EC7EF5D0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© Ministère de la Culture et des </a:t>
            </a:r>
            <a:r>
              <a:rPr lang="fr-FR" dirty="0" err="1" smtClean="0"/>
              <a:t>Beaux-Arts</a:t>
            </a:r>
            <a:r>
              <a:rPr lang="fr-FR" dirty="0" smtClean="0"/>
              <a:t> http://www.unesco.org/culture/ich/index.php?pg=00011&amp;RL=00060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http://www.unesco.org/culture/ich/index.php?pg=00011&amp;USL=00303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http://www.unesco.org/culture/ich/index.php?lg=en&amp;pg=00011&amp;RL=00245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Boy on horseback in the procession, dressed up and 'king for one day’ before his circumcision (</a:t>
            </a:r>
            <a:r>
              <a:rPr lang="en-ZA" dirty="0" err="1" smtClean="0"/>
              <a:t>c</a:t>
            </a:r>
            <a:r>
              <a:rPr lang="en-ZA" dirty="0" smtClean="0"/>
              <a:t>) Wim van Zanten, 1981 – permission to use for this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Bandung procession with hobbyhorse dancers and horse mask (</a:t>
            </a:r>
            <a:r>
              <a:rPr lang="en-ZA" dirty="0" err="1" smtClean="0"/>
              <a:t>c</a:t>
            </a:r>
            <a:r>
              <a:rPr lang="en-ZA" dirty="0" smtClean="0"/>
              <a:t>) Wim van Zanten, 1981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Musicians playing shawm and drums in Bandung procession </a:t>
            </a:r>
          </a:p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Wim van Zanten, 1981</a:t>
            </a:r>
            <a:r>
              <a:rPr lang="en-ZA" baseline="0" dirty="0" smtClean="0"/>
              <a:t> </a:t>
            </a:r>
            <a:r>
              <a:rPr lang="en-ZA" dirty="0" smtClean="0"/>
              <a:t>– permission to use for this workshop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http://www.unesco.org/culture/ich/index.php?RL=00166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17DD-65C1-4614-9799-FAC87E0D3EA2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DB6D-EA51-42FE-991A-308A1D6D7B16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3FCC-59FD-4CFC-AE6B-414F24258D0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988424" cy="3242791"/>
          </a:xfrm>
        </p:spPr>
        <p:txBody>
          <a:bodyPr>
            <a:normAutofit/>
          </a:bodyPr>
          <a:lstStyle/>
          <a:p>
            <a:r>
              <a:rPr lang="en-US" dirty="0" smtClean="0"/>
              <a:t>ICH and sustainable development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 5.9</a:t>
            </a:r>
            <a:br>
              <a:rPr lang="en-US" dirty="0" smtClean="0"/>
            </a:b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4365625"/>
            <a:ext cx="81375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/>
              <a:t>UNESCO </a:t>
            </a:r>
            <a:endParaRPr lang="en-US" sz="28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>Intangible Cultural Heritage Section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896544" cy="1570186"/>
          </a:xfrm>
        </p:spPr>
        <p:txBody>
          <a:bodyPr>
            <a:normAutofit/>
          </a:bodyPr>
          <a:lstStyle/>
          <a:p>
            <a:r>
              <a:rPr lang="en-ZA" dirty="0" smtClean="0"/>
              <a:t>Paying for products: Croatian lace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2492896"/>
            <a:ext cx="3178696" cy="3849291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Croatian lace has long been sold by rural women as a source of additional income. 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70892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60932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Making lace (</a:t>
            </a:r>
            <a:r>
              <a:rPr lang="en-ZA" dirty="0" err="1" smtClean="0"/>
              <a:t>c</a:t>
            </a:r>
            <a:r>
              <a:rPr lang="en-ZA" dirty="0" smtClean="0"/>
              <a:t>) 2008 Croatian Ministry of Culture</a:t>
            </a:r>
            <a:endParaRPr lang="en-Z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00192" y="3861048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Boy on horseback in the procession, dressed up and 'king for one day’ before his circumcision</a:t>
            </a:r>
          </a:p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Wim van Zanten, 1981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2702748"/>
            <a:ext cx="5689600" cy="371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2218258"/>
          </a:xfrm>
        </p:spPr>
        <p:txBody>
          <a:bodyPr>
            <a:noAutofit/>
          </a:bodyPr>
          <a:lstStyle/>
          <a:p>
            <a:r>
              <a:rPr lang="en-GB" sz="3600" dirty="0" smtClean="0"/>
              <a:t>Paying for performances: Bandung procession (Indonesia)</a:t>
            </a:r>
            <a:endParaRPr lang="en-ZA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36912"/>
            <a:ext cx="5688632" cy="38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00192" y="4365104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Bandung procession with hobbyhorse dancers and horse mask (</a:t>
            </a:r>
            <a:r>
              <a:rPr lang="en-ZA" dirty="0" err="1" smtClean="0"/>
              <a:t>c</a:t>
            </a:r>
            <a:r>
              <a:rPr lang="en-ZA" dirty="0" smtClean="0"/>
              <a:t>) Wim van Zanten, 1981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2218258"/>
          </a:xfrm>
        </p:spPr>
        <p:txBody>
          <a:bodyPr>
            <a:normAutofit/>
          </a:bodyPr>
          <a:lstStyle/>
          <a:p>
            <a:r>
              <a:rPr lang="en-GB" dirty="0" smtClean="0"/>
              <a:t>Bandung procession: dancers</a:t>
            </a:r>
            <a:endParaRPr lang="en-Z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2852936"/>
            <a:ext cx="4681728" cy="3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3717032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Musicians playing shawm and drums in Bandung procession </a:t>
            </a:r>
          </a:p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Wim van Zanten, 1981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2218258"/>
          </a:xfrm>
        </p:spPr>
        <p:txBody>
          <a:bodyPr>
            <a:normAutofit/>
          </a:bodyPr>
          <a:lstStyle/>
          <a:p>
            <a:r>
              <a:rPr lang="en-GB" dirty="0" smtClean="0"/>
              <a:t>Bandung procession: musicians</a:t>
            </a:r>
            <a:endParaRPr lang="en-Z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Income-generation possibilities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916832"/>
            <a:ext cx="4608512" cy="453650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Tourism</a:t>
            </a:r>
            <a:endParaRPr lang="en-ZA" dirty="0" smtClean="0"/>
          </a:p>
          <a:p>
            <a:pPr lvl="0"/>
            <a:r>
              <a:rPr lang="en-GB" dirty="0" smtClean="0"/>
              <a:t>Using traditional knowledge for sustainably managing environmental resources for profit</a:t>
            </a:r>
            <a:endParaRPr lang="en-ZA" dirty="0" smtClean="0"/>
          </a:p>
          <a:p>
            <a:pPr lvl="0"/>
            <a:r>
              <a:rPr lang="en-GB" dirty="0" smtClean="0"/>
              <a:t>Using traditional knowledge for new purposes or designs</a:t>
            </a:r>
            <a:endParaRPr lang="en-ZA" dirty="0" smtClean="0"/>
          </a:p>
          <a:p>
            <a:pPr lvl="0"/>
            <a:r>
              <a:rPr lang="en-GB" dirty="0" smtClean="0"/>
              <a:t>Integrating traditional healing and pharmacopoeia into the national health system</a:t>
            </a:r>
            <a:endParaRPr lang="en-ZA" dirty="0" smtClean="0"/>
          </a:p>
          <a:p>
            <a:pPr lvl="0"/>
            <a:r>
              <a:rPr lang="en-GB" dirty="0" smtClean="0"/>
              <a:t>Sale of handicraft products </a:t>
            </a:r>
            <a:endParaRPr lang="en-ZA" dirty="0" smtClean="0"/>
          </a:p>
          <a:p>
            <a:pPr lvl="0"/>
            <a:r>
              <a:rPr lang="en-GB" dirty="0" smtClean="0"/>
              <a:t>Performing ICH expressions for payment</a:t>
            </a:r>
            <a:endParaRPr lang="en-ZA" dirty="0" smtClean="0"/>
          </a:p>
          <a:p>
            <a:pPr lvl="0"/>
            <a:r>
              <a:rPr lang="en-GB" dirty="0" smtClean="0"/>
              <a:t>Festivals </a:t>
            </a:r>
            <a:endParaRPr lang="en-ZA" dirty="0" smtClean="0"/>
          </a:p>
          <a:p>
            <a:pPr lvl="0"/>
            <a:r>
              <a:rPr lang="en-GB" dirty="0" smtClean="0"/>
              <a:t>Competitions</a:t>
            </a:r>
            <a:endParaRPr lang="en-ZA" dirty="0" smtClean="0"/>
          </a:p>
          <a:p>
            <a:pPr lvl="0"/>
            <a:r>
              <a:rPr lang="en-GB" dirty="0" smtClean="0"/>
              <a:t>Business sponsorships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654164"/>
          </a:xfrm>
        </p:spPr>
        <p:txBody>
          <a:bodyPr>
            <a:noAutofit/>
          </a:bodyPr>
          <a:lstStyle/>
          <a:p>
            <a:r>
              <a:rPr lang="en-ZA" sz="3200" dirty="0" err="1" smtClean="0"/>
              <a:t>Taquile</a:t>
            </a:r>
            <a:r>
              <a:rPr lang="en-ZA" sz="3200" dirty="0" smtClean="0"/>
              <a:t> weaving case study (Peru): the importance of leaving communities in control</a:t>
            </a:r>
            <a:endParaRPr lang="en-ZA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2276872"/>
            <a:ext cx="6625784" cy="437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221088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Taquile</a:t>
            </a:r>
            <a:r>
              <a:rPr lang="en-ZA" dirty="0" smtClean="0"/>
              <a:t> weaving in action </a:t>
            </a:r>
          </a:p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</a:t>
            </a:r>
            <a:r>
              <a:rPr lang="en-ZA" dirty="0" err="1" smtClean="0"/>
              <a:t>Instituto</a:t>
            </a:r>
            <a:r>
              <a:rPr lang="en-ZA" dirty="0" smtClean="0"/>
              <a:t> </a:t>
            </a:r>
            <a:r>
              <a:rPr lang="en-ZA" dirty="0" err="1" smtClean="0"/>
              <a:t>Nacional</a:t>
            </a:r>
            <a:r>
              <a:rPr lang="en-ZA" dirty="0" smtClean="0"/>
              <a:t> de </a:t>
            </a:r>
            <a:r>
              <a:rPr lang="en-ZA" dirty="0" err="1" smtClean="0"/>
              <a:t>Cultura</a:t>
            </a:r>
            <a:r>
              <a:rPr lang="en-ZA" dirty="0" smtClean="0"/>
              <a:t> / Dante </a:t>
            </a:r>
            <a:r>
              <a:rPr lang="en-ZA" dirty="0" err="1" smtClean="0"/>
              <a:t>Villafuerte</a:t>
            </a:r>
            <a:endParaRPr lang="en-Z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pPr algn="r"/>
            <a:r>
              <a:rPr lang="en-ZA" dirty="0" smtClean="0"/>
              <a:t>Risks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105472"/>
            <a:ext cx="5724128" cy="4752528"/>
          </a:xfrm>
        </p:spPr>
        <p:txBody>
          <a:bodyPr>
            <a:normAutofit fontScale="85000" lnSpcReduction="10000"/>
          </a:bodyPr>
          <a:lstStyle/>
          <a:p>
            <a:r>
              <a:rPr lang="en-ZA" dirty="0" smtClean="0"/>
              <a:t>Freezing (no further development) (Article 2.1, OD 116)</a:t>
            </a:r>
          </a:p>
          <a:p>
            <a:r>
              <a:rPr lang="en-ZA" dirty="0" smtClean="0"/>
              <a:t>Over-exploitation of natural resources (Article 2.1, OD 116)</a:t>
            </a:r>
          </a:p>
          <a:p>
            <a:r>
              <a:rPr lang="en-ZA" dirty="0" smtClean="0"/>
              <a:t>Loss of function and meaning (OD 117)</a:t>
            </a:r>
          </a:p>
          <a:p>
            <a:r>
              <a:rPr lang="en-ZA" dirty="0" err="1" smtClean="0"/>
              <a:t>Decontextualization</a:t>
            </a:r>
            <a:r>
              <a:rPr lang="en-ZA" dirty="0" smtClean="0"/>
              <a:t> (OD 102 (a))</a:t>
            </a:r>
          </a:p>
          <a:p>
            <a:r>
              <a:rPr lang="en-ZA" dirty="0" smtClean="0"/>
              <a:t>Misrepresentation (OD 102 (b))</a:t>
            </a:r>
          </a:p>
          <a:p>
            <a:r>
              <a:rPr lang="en-ZA" dirty="0" smtClean="0"/>
              <a:t>Misappropriation (OD 117)</a:t>
            </a:r>
          </a:p>
          <a:p>
            <a:r>
              <a:rPr lang="en-ZA" dirty="0" smtClean="0"/>
              <a:t>Inequitable income distribution (OD 116)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184576" cy="1714202"/>
          </a:xfrm>
        </p:spPr>
        <p:txBody>
          <a:bodyPr>
            <a:noAutofit/>
          </a:bodyPr>
          <a:lstStyle/>
          <a:p>
            <a:r>
              <a:rPr lang="en-ZA" sz="3200" dirty="0" smtClean="0"/>
              <a:t>Commercializing traditional knowledge about </a:t>
            </a:r>
            <a:r>
              <a:rPr lang="en-ZA" sz="3200" dirty="0" err="1" smtClean="0"/>
              <a:t>Hoodia</a:t>
            </a:r>
            <a:r>
              <a:rPr lang="en-ZA" sz="3200" dirty="0" smtClean="0"/>
              <a:t> (Southern Africa): not a success story</a:t>
            </a:r>
            <a:endParaRPr lang="en-ZA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420888"/>
            <a:ext cx="6096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32" y="558924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</a:t>
            </a:r>
            <a:r>
              <a:rPr lang="en-ZA" dirty="0" err="1" smtClean="0"/>
              <a:t>Hoodia</a:t>
            </a:r>
            <a:r>
              <a:rPr lang="en-ZA" dirty="0" smtClean="0"/>
              <a:t> </a:t>
            </a:r>
            <a:r>
              <a:rPr lang="en-ZA" dirty="0" err="1" smtClean="0"/>
              <a:t>gordonii</a:t>
            </a:r>
            <a:r>
              <a:rPr lang="en-ZA" dirty="0" smtClean="0"/>
              <a:t> plant </a:t>
            </a:r>
          </a:p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Martin </a:t>
            </a:r>
            <a:r>
              <a:rPr lang="en-ZA" dirty="0" err="1" smtClean="0"/>
              <a:t>Heigan</a:t>
            </a:r>
            <a:endParaRPr lang="en-Z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2204864"/>
            <a:ext cx="3238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5976" y="4725144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Avoid over-commercialization and unsustainable tourism (OD 102)</a:t>
            </a:r>
            <a:endParaRPr lang="en-Z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204864"/>
            <a:ext cx="3238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47034" y="4661545"/>
            <a:ext cx="27363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Commercial activities ... and trade should not ... threaten the viability of the ICH (OD 116)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35896" y="548680"/>
            <a:ext cx="5050904" cy="1219200"/>
          </a:xfrm>
        </p:spPr>
        <p:txBody>
          <a:bodyPr>
            <a:normAutofit/>
          </a:bodyPr>
          <a:lstStyle/>
          <a:p>
            <a:r>
              <a:rPr lang="en-ZA" sz="4400" dirty="0" smtClean="0"/>
              <a:t>In this presentation...</a:t>
            </a:r>
            <a:endParaRPr lang="en-ZA" sz="4400" dirty="0"/>
          </a:p>
        </p:txBody>
      </p:sp>
      <p:sp>
        <p:nvSpPr>
          <p:cNvPr id="7172" name="Content Placeholder 4"/>
          <p:cNvSpPr>
            <a:spLocks noGrp="1"/>
          </p:cNvSpPr>
          <p:nvPr>
            <p:ph idx="1"/>
          </p:nvPr>
        </p:nvSpPr>
        <p:spPr>
          <a:xfrm>
            <a:off x="4067944" y="1844824"/>
            <a:ext cx="4608512" cy="4608512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What the Convention says</a:t>
            </a:r>
          </a:p>
          <a:p>
            <a:r>
              <a:rPr lang="en-ZA" dirty="0" smtClean="0"/>
              <a:t>Sustainable ICH</a:t>
            </a:r>
          </a:p>
          <a:p>
            <a:r>
              <a:rPr lang="en-ZA" dirty="0" smtClean="0"/>
              <a:t>ICH supporting development</a:t>
            </a:r>
          </a:p>
          <a:p>
            <a:r>
              <a:rPr lang="en-ZA" dirty="0" smtClean="0"/>
              <a:t>ICH supporting communities, generating income</a:t>
            </a:r>
          </a:p>
          <a:p>
            <a:r>
              <a:rPr lang="en-ZA" dirty="0" smtClean="0"/>
              <a:t>Mitigation of risks</a:t>
            </a:r>
          </a:p>
          <a:p>
            <a:r>
              <a:rPr lang="en-ZA" dirty="0" smtClean="0"/>
              <a:t>Case studies</a:t>
            </a:r>
          </a:p>
          <a:p>
            <a:pPr>
              <a:buNone/>
            </a:pPr>
            <a:endParaRPr lang="en-ZA" dirty="0" smtClean="0"/>
          </a:p>
          <a:p>
            <a:endParaRPr lang="en-GB" dirty="0" smtClean="0"/>
          </a:p>
          <a:p>
            <a:endParaRPr lang="en-ZA" dirty="0" smtClean="0"/>
          </a:p>
          <a:p>
            <a:endParaRPr lang="en-Z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2060848"/>
            <a:ext cx="3238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75026" y="4589537"/>
            <a:ext cx="24482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Avoid distortion of meaning and purpose of ICH to communities concerned (OD 117)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Mitigating risks through 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276872"/>
            <a:ext cx="5770984" cy="4137323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Community participation and consent (Article 15)</a:t>
            </a:r>
          </a:p>
          <a:p>
            <a:r>
              <a:rPr lang="en-ZA" dirty="0" smtClean="0"/>
              <a:t>Capacity building (OD 82)</a:t>
            </a:r>
          </a:p>
          <a:p>
            <a:r>
              <a:rPr lang="en-ZA" dirty="0" smtClean="0"/>
              <a:t>Consultative mechanisms (OD 80)</a:t>
            </a:r>
          </a:p>
          <a:p>
            <a:r>
              <a:rPr lang="en-ZA" dirty="0" smtClean="0"/>
              <a:t>Risk assessment, monitoring and evaluation (OD 105(</a:t>
            </a:r>
            <a:r>
              <a:rPr lang="en-ZA" dirty="0" err="1" smtClean="0"/>
              <a:t>c</a:t>
            </a:r>
            <a:r>
              <a:rPr lang="en-ZA" dirty="0" smtClean="0"/>
              <a:t>), 109)</a:t>
            </a:r>
          </a:p>
          <a:p>
            <a:r>
              <a:rPr lang="en-ZA" dirty="0" smtClean="0"/>
              <a:t>Legal frameworks to protect community rights (OD 104)</a:t>
            </a:r>
          </a:p>
          <a:p>
            <a:endParaRPr lang="en-Z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Protecting IP rights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2551836"/>
            <a:ext cx="5310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WIPO is investigating the protection of IP rights associated with ICH at the international level</a:t>
            </a:r>
          </a:p>
          <a:p>
            <a:endParaRPr lang="en-ZA" sz="2400" dirty="0" smtClean="0"/>
          </a:p>
          <a:p>
            <a:r>
              <a:rPr lang="en-ZA" sz="2400" dirty="0" smtClean="0"/>
              <a:t>Community -held IP rights associated with their ICH can be protected through national legislation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Runa</a:t>
            </a:r>
            <a:r>
              <a:rPr lang="en-US" dirty="0" smtClean="0"/>
              <a:t> </a:t>
            </a:r>
            <a:r>
              <a:rPr lang="en-US" dirty="0" err="1" smtClean="0"/>
              <a:t>Tupari</a:t>
            </a:r>
            <a:r>
              <a:rPr lang="en-US" dirty="0" smtClean="0"/>
              <a:t> case study </a:t>
            </a:r>
            <a:r>
              <a:rPr lang="en-GB" dirty="0" smtClean="0"/>
              <a:t>(Ecuador)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348880"/>
            <a:ext cx="5916706" cy="393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509120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Tourists viewing a site on one of the </a:t>
            </a:r>
            <a:r>
              <a:rPr lang="en-ZA" dirty="0" err="1" smtClean="0"/>
              <a:t>Runa</a:t>
            </a:r>
            <a:r>
              <a:rPr lang="en-ZA" dirty="0" smtClean="0"/>
              <a:t> </a:t>
            </a:r>
            <a:r>
              <a:rPr lang="en-ZA" dirty="0" err="1" smtClean="0"/>
              <a:t>Tupari</a:t>
            </a:r>
            <a:r>
              <a:rPr lang="en-ZA" dirty="0" smtClean="0"/>
              <a:t> trails:</a:t>
            </a:r>
          </a:p>
          <a:p>
            <a:r>
              <a:rPr lang="en-ZA" dirty="0" smtClean="0"/>
              <a:t>http://www.hosteltrail.com/runatupari/</a:t>
            </a:r>
          </a:p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In this example, ICH generates employment that in turn sustains the ICH</a:t>
            </a:r>
            <a:endParaRPr lang="en-ZA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642918"/>
            <a:ext cx="5050904" cy="1428760"/>
          </a:xfrm>
        </p:spPr>
        <p:txBody>
          <a:bodyPr>
            <a:noAutofit/>
          </a:bodyPr>
          <a:lstStyle/>
          <a:p>
            <a:r>
              <a:rPr lang="en-ZA" sz="3200" dirty="0" smtClean="0"/>
              <a:t>Uganda bark cloth case study: new applications of traditional skills</a:t>
            </a:r>
            <a:endParaRPr lang="en-Z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284984"/>
            <a:ext cx="4762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Removing the bark for the manufacture of bark cloth (</a:t>
            </a:r>
            <a:r>
              <a:rPr lang="en-ZA" dirty="0" err="1" smtClean="0"/>
              <a:t>c</a:t>
            </a:r>
            <a:r>
              <a:rPr lang="en-ZA" dirty="0" smtClean="0"/>
              <a:t>) JK </a:t>
            </a:r>
            <a:r>
              <a:rPr lang="en-ZA" dirty="0" err="1" smtClean="0"/>
              <a:t>Walusimbi</a:t>
            </a:r>
            <a:endParaRPr lang="en-ZA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What the Convention and its ODs say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332656"/>
            <a:ext cx="5698976" cy="118296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ZA" sz="4400" dirty="0" smtClean="0"/>
              <a:t>The definition of ICH</a:t>
            </a:r>
            <a:endParaRPr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139953" y="1844824"/>
            <a:ext cx="4608512" cy="43924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dirty="0" smtClean="0"/>
              <a:t>Article 2.1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Living heritage, constantly changing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Recreated by communities and groups in response to their environment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Providing communities and groups with a sense of identity and continuity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Compatible with sustainable development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357850" cy="1143000"/>
          </a:xfrm>
        </p:spPr>
        <p:txBody>
          <a:bodyPr>
            <a:noAutofit/>
          </a:bodyPr>
          <a:lstStyle/>
          <a:p>
            <a:pPr algn="r"/>
            <a:r>
              <a:rPr lang="en-ZA" sz="3600" dirty="0" smtClean="0"/>
              <a:t>Sustainable development, sustainable ICH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924944"/>
            <a:ext cx="6957986" cy="27649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ZA" dirty="0" smtClean="0"/>
              <a:t>“Development that meets the needs of the present without compromising the ability of future generations to meet their own needs.”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Sustaining intangible heritage means ensuring that it continues to be practiced </a:t>
            </a:r>
            <a:r>
              <a:rPr lang="en-GB" i="1" dirty="0" smtClean="0"/>
              <a:t>today</a:t>
            </a:r>
            <a:r>
              <a:rPr lang="en-GB" dirty="0" smtClean="0"/>
              <a:t> without compromising the ability of later generations to enjoy it </a:t>
            </a:r>
            <a:r>
              <a:rPr lang="en-GB" i="1" dirty="0" smtClean="0"/>
              <a:t>in the future.</a:t>
            </a:r>
            <a:endParaRPr lang="fr-FR" dirty="0" smtClean="0"/>
          </a:p>
          <a:p>
            <a:pPr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222954" cy="2511420"/>
          </a:xfrm>
        </p:spPr>
        <p:txBody>
          <a:bodyPr>
            <a:normAutofit/>
          </a:bodyPr>
          <a:lstStyle/>
          <a:p>
            <a:pPr algn="r"/>
            <a:r>
              <a:rPr lang="en-ZA" sz="3600" dirty="0" smtClean="0"/>
              <a:t>Sustainable development, a difficult balancing act in pursuit of a better future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140968"/>
            <a:ext cx="5005790" cy="298519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ZA" dirty="0" smtClean="0"/>
              <a:t>     In the framework of the Convention,</a:t>
            </a:r>
          </a:p>
          <a:p>
            <a:pPr>
              <a:buNone/>
            </a:pPr>
            <a:r>
              <a:rPr lang="en-ZA" dirty="0" smtClean="0"/>
              <a:t>     ICH contributes to:</a:t>
            </a:r>
          </a:p>
          <a:p>
            <a:pPr>
              <a:buNone/>
            </a:pPr>
            <a:endParaRPr lang="en-ZA" dirty="0" smtClean="0"/>
          </a:p>
          <a:p>
            <a:r>
              <a:rPr lang="en-ZA" dirty="0" smtClean="0"/>
              <a:t>Socio-cultural well-being</a:t>
            </a:r>
          </a:p>
          <a:p>
            <a:r>
              <a:rPr lang="en-ZA" dirty="0" smtClean="0"/>
              <a:t>Good relations within and  among communities</a:t>
            </a:r>
          </a:p>
          <a:p>
            <a:r>
              <a:rPr lang="en-ZA" dirty="0" smtClean="0"/>
              <a:t>Economic prosperity </a:t>
            </a:r>
          </a:p>
          <a:p>
            <a:r>
              <a:rPr lang="en-ZA" dirty="0" smtClean="0"/>
              <a:t>Environmental quality</a:t>
            </a:r>
          </a:p>
        </p:txBody>
      </p:sp>
      <p:pic>
        <p:nvPicPr>
          <p:cNvPr id="4" name="Picture 5" descr="C:\Users\Harriet\AppData\Local\Microsoft\Windows\Temporary Internet Files\Content.IE5\1M4WMCUU\MC900441976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3429000"/>
            <a:ext cx="1793875" cy="17938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68552" cy="2146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ICH supporting development: Literacy through Poetry (Yemen)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852936"/>
            <a:ext cx="5698976" cy="37772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of poetry in adult literacy classes in Yemen (2002-3)</a:t>
            </a:r>
          </a:p>
          <a:p>
            <a:r>
              <a:rPr lang="en-US" dirty="0" smtClean="0"/>
              <a:t>Gave higher status to women’s oral poetry</a:t>
            </a:r>
          </a:p>
          <a:p>
            <a:r>
              <a:rPr lang="en-US" dirty="0" smtClean="0"/>
              <a:t>Boosted literacy training for women</a:t>
            </a:r>
          </a:p>
          <a:p>
            <a:r>
              <a:rPr lang="en-US" dirty="0" smtClean="0"/>
              <a:t>Empowered women in the public sphere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898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256584" cy="229026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Supporting ICH by supporting performers: Royal Ballet of Cambodia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060848"/>
            <a:ext cx="293738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3356992"/>
            <a:ext cx="4320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The Khmer court supported the Royal Ballet of Cambodia, also known as Khmer Classical Dance, for over 1000 years. </a:t>
            </a:r>
          </a:p>
          <a:p>
            <a:endParaRPr lang="en-ZA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© Ministère de la Culture et des </a:t>
            </a:r>
            <a:r>
              <a:rPr lang="fr-FR" dirty="0" err="1" smtClean="0"/>
              <a:t>Beaux-Arts</a:t>
            </a:r>
            <a:endParaRPr lang="en-Z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176464" cy="3154362"/>
          </a:xfrm>
        </p:spPr>
        <p:txBody>
          <a:bodyPr>
            <a:noAutofit/>
          </a:bodyPr>
          <a:lstStyle/>
          <a:p>
            <a:r>
              <a:rPr lang="en-ZA" sz="3600" dirty="0" smtClean="0"/>
              <a:t>Paying for products and the transmission of skills: making wooden bridges (China)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3501008"/>
            <a:ext cx="3178696" cy="26251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dirty="0" smtClean="0"/>
              <a:t>Master builders working on Chinese wooden arch bridges are paid for their work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43673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7" y="3429000"/>
            <a:ext cx="4392489" cy="286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64886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Above - (</a:t>
            </a:r>
            <a:r>
              <a:rPr lang="en-ZA" dirty="0" err="1" smtClean="0"/>
              <a:t>c</a:t>
            </a:r>
            <a:r>
              <a:rPr lang="en-ZA" dirty="0" smtClean="0"/>
              <a:t>) 2009 </a:t>
            </a:r>
            <a:r>
              <a:rPr lang="en-ZA" dirty="0" err="1" smtClean="0"/>
              <a:t>Daoju</a:t>
            </a:r>
            <a:r>
              <a:rPr lang="en-ZA" dirty="0" smtClean="0"/>
              <a:t> </a:t>
            </a:r>
            <a:r>
              <a:rPr lang="en-ZA" dirty="0" err="1" smtClean="0"/>
              <a:t>Zheng</a:t>
            </a:r>
            <a:r>
              <a:rPr lang="en-ZA" dirty="0" smtClean="0"/>
              <a:t> / Below - (</a:t>
            </a:r>
            <a:r>
              <a:rPr lang="en-ZA" dirty="0" err="1" smtClean="0"/>
              <a:t>c</a:t>
            </a:r>
            <a:r>
              <a:rPr lang="en-ZA" dirty="0" smtClean="0"/>
              <a:t>) 2009 by </a:t>
            </a:r>
            <a:r>
              <a:rPr lang="en-ZA" dirty="0" err="1" smtClean="0"/>
              <a:t>Difa</a:t>
            </a:r>
            <a:r>
              <a:rPr lang="en-ZA" dirty="0" smtClean="0"/>
              <a:t> Gong</a:t>
            </a:r>
            <a:endParaRPr lang="en-Z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854</Words>
  <Application>Microsoft Office PowerPoint</Application>
  <PresentationFormat>On-screen Show (4:3)</PresentationFormat>
  <Paragraphs>124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ICH and sustainable development  IMP 5.9 </vt:lpstr>
      <vt:lpstr>In this presentation...</vt:lpstr>
      <vt:lpstr>What the Convention and its ODs say </vt:lpstr>
      <vt:lpstr>The definition of ICH</vt:lpstr>
      <vt:lpstr>Sustainable development, sustainable ICH</vt:lpstr>
      <vt:lpstr>Sustainable development, a difficult balancing act in pursuit of a better future</vt:lpstr>
      <vt:lpstr>ICH supporting development: Literacy through Poetry (Yemen)</vt:lpstr>
      <vt:lpstr>Supporting ICH by supporting performers: Royal Ballet of Cambodia</vt:lpstr>
      <vt:lpstr>Paying for products and the transmission of skills: making wooden bridges (China)</vt:lpstr>
      <vt:lpstr>Paying for products: Croatian lace </vt:lpstr>
      <vt:lpstr>Paying for performances: Bandung procession (Indonesia)</vt:lpstr>
      <vt:lpstr>Bandung procession: dancers</vt:lpstr>
      <vt:lpstr>Bandung procession: musicians</vt:lpstr>
      <vt:lpstr>Income-generation possibilities</vt:lpstr>
      <vt:lpstr>Taquile weaving case study (Peru): the importance of leaving communities in control</vt:lpstr>
      <vt:lpstr>Risks</vt:lpstr>
      <vt:lpstr>Commercializing traditional knowledge about Hoodia (Southern Africa): not a success story</vt:lpstr>
      <vt:lpstr>Slide 18</vt:lpstr>
      <vt:lpstr>Slide 19</vt:lpstr>
      <vt:lpstr>Slide 20</vt:lpstr>
      <vt:lpstr>Mitigating risks through ...</vt:lpstr>
      <vt:lpstr>Protecting IP rights</vt:lpstr>
      <vt:lpstr>Runa Tupari case study (Ecuador)</vt:lpstr>
      <vt:lpstr>Uganda bark cloth case study: new applications of traditional skills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Contributing to sustainable development and human rights</dc:title>
  <dc:creator>Harriet</dc:creator>
  <cp:lastModifiedBy>Harriet</cp:lastModifiedBy>
  <cp:revision>423</cp:revision>
  <dcterms:created xsi:type="dcterms:W3CDTF">2010-10-15T08:53:28Z</dcterms:created>
  <dcterms:modified xsi:type="dcterms:W3CDTF">2011-05-16T13:29:07Z</dcterms:modified>
</cp:coreProperties>
</file>